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840" autoAdjust="0"/>
  </p:normalViewPr>
  <p:slideViewPr>
    <p:cSldViewPr snapToGrid="0" snapToObjects="1">
      <p:cViewPr>
        <p:scale>
          <a:sx n="91" d="100"/>
          <a:sy n="91" d="100"/>
        </p:scale>
        <p:origin x="43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747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1: TITLE SLIDE - SESSION 2</a:t>
            </a:r>
          </a:p>
          <a:p>
            <a:r>
              <a:t>Display this as participants arrive.</a:t>
            </a:r>
          </a:p>
          <a:p>
            <a:endParaRPr/>
          </a:p>
          <a:p>
            <a:r>
              <a:t>BEFORE THE SESSION:</a:t>
            </a:r>
          </a:p>
          <a:p>
            <a:r>
              <a:t>• Have example scenarios ready</a:t>
            </a:r>
          </a:p>
          <a:p>
            <a:r>
              <a:t>• Prepare case study materials</a:t>
            </a:r>
          </a:p>
          <a:p>
            <a:r>
              <a:t>• Have GDPR/KCSIE quick reference available</a:t>
            </a:r>
          </a:p>
          <a:p>
            <a:r>
              <a:t>• Print or prepare digital handouts (compliance checklist template)</a:t>
            </a:r>
          </a:p>
          <a:p>
            <a:endParaRPr/>
          </a:p>
          <a:p>
            <a:r>
              <a:t>WELCOME PARTICIPANTS:</a:t>
            </a:r>
          </a:p>
          <a:p>
            <a:r>
              <a:t>"Welcome to Session 2. Today we're covering the legal and ethical framework - the stuff that keeps headteachers awake at night, but we'll make it practical and clear."</a:t>
            </a:r>
          </a:p>
          <a:p>
            <a:endParaRPr/>
          </a:p>
          <a:p>
            <a:r>
              <a:t>QUICK RECAP IF NEEDED:</a:t>
            </a:r>
          </a:p>
          <a:p>
            <a:r>
              <a:t>"Last session we covered what AI is and the DfE framework. Today: what's legal, what's not, and how to stay safe."</a:t>
            </a:r>
          </a:p>
          <a:p>
            <a:endParaRPr/>
          </a:p>
          <a:p>
            <a:r>
              <a:t>TIMING: Pre-session display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10: COMPLIANCE CHECKLIST</a:t>
            </a:r>
          </a:p>
          <a:p>
            <a:endParaRPr/>
          </a:p>
          <a:p>
            <a:r>
              <a:t>DISPLAY DURING WORKING TIME:</a:t>
            </a:r>
          </a:p>
          <a:p>
            <a:r>
              <a:t>Leave visible while participants work so they can reference it.</a:t>
            </a:r>
          </a:p>
          <a:p>
            <a:endParaRPr/>
          </a:p>
          <a:p>
            <a:r>
              <a:t>CHECKLIST IS CRITICAL:</a:t>
            </a:r>
          </a:p>
          <a:p>
            <a:r>
              <a:t>"This checklist isn't just box-ticking - it's your legal protection. It documents you followed proper processes."</a:t>
            </a:r>
          </a:p>
          <a:p>
            <a:endParaRPr/>
          </a:p>
          <a:p>
            <a:r>
              <a:t>IF SOMEONE ASKS "DO I REALLY NEED THIS?":</a:t>
            </a:r>
          </a:p>
          <a:p>
            <a:r>
              <a:t>"Yes. If there's ever data breach or legal issue, this checklist shows you followed proper procedures. Protects you and your school."</a:t>
            </a:r>
          </a:p>
          <a:p>
            <a:endParaRPr/>
          </a:p>
          <a:p>
            <a:r>
              <a:t>WALK AROUND:</a:t>
            </a:r>
          </a:p>
          <a:p>
            <a:r>
              <a:t>• Check people actually using checklist</a:t>
            </a:r>
          </a:p>
          <a:p>
            <a:r>
              <a:t>• Help with unclear criteria</a:t>
            </a:r>
          </a:p>
          <a:p>
            <a:r>
              <a:t>• Ask probing questions: "How did you ensure no personal data?" "Where might IP issues arise?"</a:t>
            </a:r>
          </a:p>
          <a:p>
            <a:endParaRPr/>
          </a:p>
          <a:p>
            <a:r>
              <a:t>OBSERVE:</a:t>
            </a:r>
          </a:p>
          <a:p>
            <a:r>
              <a:t>Note good examples and common issues for debrief.</a:t>
            </a:r>
          </a:p>
          <a:p>
            <a:endParaRPr/>
          </a:p>
          <a:p>
            <a:r>
              <a:t>TIMING: Display throughout 20-minute working period (Slides 9-10 together)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11: DEBRIEF</a:t>
            </a:r>
          </a:p>
          <a:p>
            <a:endParaRPr/>
          </a:p>
          <a:p>
            <a:r>
              <a:t>CALL TIME:</a:t>
            </a:r>
          </a:p>
          <a:p>
            <a:r>
              <a:t>"Let's come back together and share what we learned."</a:t>
            </a:r>
          </a:p>
          <a:p>
            <a:endParaRPr/>
          </a:p>
          <a:p>
            <a:r>
              <a:t>ASK QUESTIONS ONE AT A TIME:</a:t>
            </a:r>
          </a:p>
          <a:p>
            <a:endParaRPr/>
          </a:p>
          <a:p>
            <a:r>
              <a:t>QUESTION 1 - GDPR ISSUES:</a:t>
            </a:r>
          </a:p>
          <a:p>
            <a:r>
              <a:t>"Did anyone catch themselves about to include personal data in your prompt?"</a:t>
            </a:r>
          </a:p>
          <a:p>
            <a:r>
              <a:t>Take 1-2 quick responses. Validate: "Great awareness - that's exactly what we're building."</a:t>
            </a:r>
          </a:p>
          <a:p>
            <a:endParaRPr/>
          </a:p>
          <a:p>
            <a:r>
              <a:t>QUESTION 2 - IP REASONS:</a:t>
            </a:r>
          </a:p>
          <a:p>
            <a:r>
              <a:t>"Did anyone need to change anything for IP reasons - like realising you were about to copy content?"</a:t>
            </a:r>
          </a:p>
          <a:p>
            <a:r>
              <a:t>Take responses.</a:t>
            </a:r>
          </a:p>
          <a:p>
            <a:endParaRPr/>
          </a:p>
          <a:p>
            <a:r>
              <a:t>QUESTION 3 - SURPRISES:</a:t>
            </a:r>
          </a:p>
          <a:p>
            <a:r>
              <a:t>"What surprised you about going through compliance process?"</a:t>
            </a:r>
          </a:p>
          <a:p>
            <a:r>
              <a:t>Common answers: "Quicker than I thought" / "Not as hard as expected" / "Realised how much I needed to check"</a:t>
            </a:r>
          </a:p>
          <a:p>
            <a:endParaRPr/>
          </a:p>
          <a:p>
            <a:r>
              <a:t>INVITE EXAMPLE:</a:t>
            </a:r>
          </a:p>
          <a:p>
            <a:r>
              <a:t>"Would someone share their parent communication?"</a:t>
            </a:r>
          </a:p>
          <a:p>
            <a:r>
              <a:t>If volunteer, ask them to read briefly and explain one checklist item.</a:t>
            </a:r>
          </a:p>
          <a:p>
            <a:endParaRPr/>
          </a:p>
          <a:p>
            <a:r>
              <a:t>EMPHASIZE KEY LEARNING:</a:t>
            </a:r>
          </a:p>
          <a:p>
            <a:r>
              <a:t>"This might have felt bureaucratic, but here's truth: legal compliance becomes automatic with practice. You're building muscle memory."</a:t>
            </a:r>
          </a:p>
          <a:p>
            <a:endParaRPr/>
          </a:p>
          <a:p>
            <a:r>
              <a:t>"Three simple steps: Think (no personal data), Check (outputs), Document (checklist)."</a:t>
            </a:r>
          </a:p>
          <a:p>
            <a:endParaRPr/>
          </a:p>
          <a:p>
            <a:r>
              <a:t>"The checklist you used today? That's your reusable framework for any AI use - lessons, admin, resources, anything."</a:t>
            </a:r>
          </a:p>
          <a:p>
            <a:endParaRPr/>
          </a:p>
          <a:p>
            <a:r>
              <a:t>TIME-SAVING REALITY:</a:t>
            </a:r>
          </a:p>
          <a:p>
            <a:r>
              <a:t>"Once you've done this a few times, you can draft parent letters in minutes instead of half hour. Compliance check adds 2 minutes, saves you 25."</a:t>
            </a:r>
          </a:p>
          <a:p>
            <a:endParaRPr/>
          </a:p>
          <a:p>
            <a:r>
              <a:t>TIMING: 4 minutes</a:t>
            </a:r>
          </a:p>
          <a:p>
            <a:r>
              <a:t>CHECKPOINT: Finish by 50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12: KEY TAKEAWAYS &amp; NEXT SESSION</a:t>
            </a:r>
          </a:p>
          <a:p>
            <a:endParaRPr/>
          </a:p>
          <a:p>
            <a:r>
              <a:t>EMPHASIZE RED LINES:</a:t>
            </a:r>
          </a:p>
          <a:p>
            <a:r>
              <a:t>"Let's be crystal clear about non-negotiables - red lines you cannot cross:"</a:t>
            </a:r>
          </a:p>
          <a:p>
            <a:endParaRPr/>
          </a:p>
          <a:p>
            <a:r>
              <a:t>Read through each deliberately:</a:t>
            </a:r>
          </a:p>
          <a:p>
            <a:r>
              <a:t>• "No personal data in AI. Ever. Non-negotiable."</a:t>
            </a:r>
          </a:p>
          <a:p>
            <a:r>
              <a:t>• "Check age restrictions - most 13+, some 18+. Must comply."</a:t>
            </a:r>
          </a:p>
          <a:p>
            <a:r>
              <a:t>• "Don't copy others' copyrighted work into AI"</a:t>
            </a:r>
          </a:p>
          <a:p>
            <a:r>
              <a:t>• "KCSIE safeguarding applies to all AI use"</a:t>
            </a:r>
          </a:p>
          <a:p>
            <a:r>
              <a:t>• "Document decisions using checklists - your legal protection"</a:t>
            </a:r>
          </a:p>
          <a:p>
            <a:endParaRPr/>
          </a:p>
          <a:p>
            <a:r>
              <a:t>WHEN IN DOUBT:</a:t>
            </a:r>
          </a:p>
          <a:p>
            <a:r>
              <a:t>"If unsure whether something is okay - don't do it. Or ask your Data Protection Officer or Designated Safeguarding Lead. That's what they're there for."</a:t>
            </a:r>
          </a:p>
          <a:p>
            <a:endParaRPr/>
          </a:p>
          <a:p>
            <a:r>
              <a:t>"Better to ask and be safe than assume and create problem."</a:t>
            </a:r>
          </a:p>
          <a:p>
            <a:endParaRPr/>
          </a:p>
          <a:p>
            <a:r>
              <a:t>PREVIEW SESSION 3:</a:t>
            </a:r>
          </a:p>
          <a:p>
            <a:r>
              <a:t>"Next session we move to practical stuff - how to actually use AI to create great teaching resources."</a:t>
            </a:r>
          </a:p>
          <a:p>
            <a:endParaRPr/>
          </a:p>
          <a:p>
            <a:r>
              <a:t>"We'll cover:</a:t>
            </a:r>
          </a:p>
          <a:p>
            <a:r>
              <a:t>• Prompt engineering - getting AI to give you exactly what you need</a:t>
            </a:r>
          </a:p>
          <a:p>
            <a:r>
              <a:t>• Quality assurance - checking outputs systematically</a:t>
            </a:r>
          </a:p>
          <a:p>
            <a:r>
              <a:t>• Oak Academy's Aila tool and other DfE-funded resources</a:t>
            </a:r>
          </a:p>
          <a:p>
            <a:r>
              <a:t>• Creating differentiated resources that save real time"</a:t>
            </a:r>
          </a:p>
          <a:p>
            <a:endParaRPr/>
          </a:p>
          <a:p>
            <a:r>
              <a:t>"You'll leave Session 3 with complete set of differentiated resources ready to use."</a:t>
            </a:r>
          </a:p>
          <a:p>
            <a:endParaRPr/>
          </a:p>
          <a:p>
            <a:r>
              <a:t>QUESTIONS:</a:t>
            </a:r>
          </a:p>
          <a:p>
            <a:r>
              <a:t>Allow 2-3 minutes for questions.</a:t>
            </a:r>
          </a:p>
          <a:p>
            <a:endParaRPr/>
          </a:p>
          <a:p>
            <a:r>
              <a:t>COMMON QUESTIONS:</a:t>
            </a:r>
          </a:p>
          <a:p>
            <a:r>
              <a:t>• "What if my school doesn't have DPO?" → "Small schools: check with headteacher or trust/LA for guidance"</a:t>
            </a:r>
          </a:p>
          <a:p>
            <a:r>
              <a:t>• "Can I ever use names?" → "No. Anonymise everything."</a:t>
            </a:r>
          </a:p>
          <a:p>
            <a:r>
              <a:t>• "What about paid tools?" → "Some (ChatGPT Team, Copilot Enterprise) offer better data protection, but still avoid personal data"</a:t>
            </a:r>
          </a:p>
          <a:p>
            <a:endParaRPr/>
          </a:p>
          <a:p>
            <a:r>
              <a:t>THANK PARTICIPANTS:</a:t>
            </a:r>
          </a:p>
          <a:p>
            <a:r>
              <a:t>"This was challenging session - legal and ethical frameworks. You've done brilliantly. These principles will protect you and your students."</a:t>
            </a:r>
          </a:p>
          <a:p>
            <a:endParaRPr/>
          </a:p>
          <a:p>
            <a:r>
              <a:t>TIMING: 3-5 minutes</a:t>
            </a:r>
          </a:p>
          <a:p>
            <a:r>
              <a:t>CHECKPOINT: Finish by 55 minutes</a:t>
            </a:r>
          </a:p>
          <a:p>
            <a:endParaRPr/>
          </a:p>
          <a:p>
            <a:r>
              <a:t>TOTAL SESSION TIME: 55-60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2: PRIOR KNOWLEDGE CHECK &amp; OBJECTIVES</a:t>
            </a:r>
          </a:p>
          <a:p>
            <a:endParaRPr/>
          </a:p>
          <a:p>
            <a:r>
              <a:t>SHOW OF HANDS - GAUGE THE ROOM:</a:t>
            </a:r>
          </a:p>
          <a:p>
            <a:r>
              <a:t>"Let's see where we're starting from."</a:t>
            </a:r>
          </a:p>
          <a:p>
            <a:r>
              <a:t>Go through A-D, count roughly.</a:t>
            </a:r>
          </a:p>
          <a:p>
            <a:endParaRPr/>
          </a:p>
          <a:p>
            <a:r>
              <a:t>If mostly no hands: "Perfect - we'll cover all the essentials today."</a:t>
            </a:r>
          </a:p>
          <a:p>
            <a:r>
              <a:t>If many hands: "Great - we'll build on what you know and make it practical."</a:t>
            </a:r>
          </a:p>
          <a:p>
            <a:endParaRPr/>
          </a:p>
          <a:p>
            <a:r>
              <a:t>READ OBJECTIVES ALOUD:</a:t>
            </a:r>
          </a:p>
          <a:p>
            <a:r>
              <a:t>Emphasize the practical output: "You'll create a real parent communication that's GDPR-compliant."</a:t>
            </a:r>
          </a:p>
          <a:p>
            <a:endParaRPr/>
          </a:p>
          <a:p>
            <a:r>
              <a:t>KEY FRAMING:</a:t>
            </a:r>
          </a:p>
          <a:p>
            <a:r>
              <a:t>"This might sound dry, but these are the three things that could land your school in legal trouble. We'll make them practical and give you clear frameworks to follow."</a:t>
            </a:r>
          </a:p>
          <a:p>
            <a:endParaRPr/>
          </a:p>
          <a:p>
            <a:r>
              <a:t>TIMING: 2 minutes total</a:t>
            </a:r>
          </a:p>
          <a:p>
            <a:r>
              <a:t>CHECKPOINT: Finish by 2 minutes into session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3: DATA PROTECTION GOLDEN RULE</a:t>
            </a:r>
          </a:p>
          <a:p>
            <a:endParaRPr/>
          </a:p>
          <a:p>
            <a:r>
              <a:t>STATE THE RULE CLEARLY:</a:t>
            </a:r>
          </a:p>
          <a:p>
            <a:r>
              <a:t>"The golden rule: Personal data should NOT go into AI tools. This is non-negotiable."</a:t>
            </a:r>
          </a:p>
          <a:p>
            <a:endParaRPr/>
          </a:p>
          <a:p>
            <a:r>
              <a:t>DEFINE PERSONAL DATA:</a:t>
            </a:r>
          </a:p>
          <a:p>
            <a:r>
              <a:t>"Personal data is anything that could identify an individual - names, faces, contact details, anything."</a:t>
            </a:r>
          </a:p>
          <a:p>
            <a:endParaRPr/>
          </a:p>
          <a:p>
            <a:r>
              <a:t>EXPLAIN WHY IT MATTERS:</a:t>
            </a:r>
          </a:p>
          <a:p>
            <a:r>
              <a:t>"Most free AI tools - ChatGPT, Gemini - they store your inputs. They might use them to train future models. Your data could be processed in other countries. There could be breaches."</a:t>
            </a:r>
          </a:p>
          <a:p>
            <a:endParaRPr/>
          </a:p>
          <a:p>
            <a:r>
              <a:t>THE LEGAL BIT (SIMPLIFIED):</a:t>
            </a:r>
          </a:p>
          <a:p>
            <a:r>
              <a:t>"GDPR and the Data Protection Act 2018 make schools data controllers. That means you're legally responsible for protecting student and staff data."</a:t>
            </a:r>
          </a:p>
          <a:p>
            <a:endParaRPr/>
          </a:p>
          <a:p>
            <a:r>
              <a:t>"The Information Commissioner's Office - the ICO - can fine schools for data breaches. This is serious."</a:t>
            </a:r>
          </a:p>
          <a:p>
            <a:endParaRPr/>
          </a:p>
          <a:p>
            <a:r>
              <a:t>KEY MESSAGE:</a:t>
            </a:r>
          </a:p>
          <a:p>
            <a:r>
              <a:t>"When in doubt, don't put it in. Anonymize everything."</a:t>
            </a:r>
          </a:p>
          <a:p>
            <a:endParaRPr/>
          </a:p>
          <a:p>
            <a:r>
              <a:t>TIMING: 3 minutes</a:t>
            </a:r>
          </a:p>
          <a:p>
            <a:r>
              <a:t>CHECKPOINT: Finish by 5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4: DO'S AND DON'TS</a:t>
            </a:r>
          </a:p>
          <a:p>
            <a:endParaRPr/>
          </a:p>
          <a:p>
            <a:r>
              <a:t>GO THROUGH EACH EXAMPLE:</a:t>
            </a:r>
          </a:p>
          <a:p>
            <a:endParaRPr/>
          </a:p>
          <a:p>
            <a:r>
              <a:t>DON'T EXAMPLES - explain why wrong:</a:t>
            </a:r>
          </a:p>
          <a:p>
            <a:r>
              <a:t>• "Jamie Smith" - named individual</a:t>
            </a:r>
          </a:p>
          <a:p>
            <a:r>
              <a:t>• "ADHD" - sensitive medical information</a:t>
            </a:r>
          </a:p>
          <a:p>
            <a:r>
              <a:t>• Class lists - multiple named individuals</a:t>
            </a:r>
          </a:p>
          <a:p>
            <a:r>
              <a:t>• Pupil work with names - identifiable</a:t>
            </a:r>
          </a:p>
          <a:p>
            <a:r>
              <a:t>• SEND information - highly sensitive, protected data</a:t>
            </a:r>
          </a:p>
          <a:p>
            <a:endParaRPr/>
          </a:p>
          <a:p>
            <a:r>
              <a:t>DO EXAMPLES - explain what makes it safe:</a:t>
            </a:r>
          </a:p>
          <a:p>
            <a:r>
              <a:t>• "Year 6 pupil" - generic, not identifiable</a:t>
            </a:r>
          </a:p>
          <a:p>
            <a:r>
              <a:t>• "Working below expectations with attention difficulties" - describes need without diagnosis</a:t>
            </a:r>
          </a:p>
          <a:p>
            <a:r>
              <a:t>• Anonymous data only - no identifying details</a:t>
            </a:r>
          </a:p>
          <a:p>
            <a:r>
              <a:t>• Remove information first - proactive protection</a:t>
            </a:r>
          </a:p>
          <a:p>
            <a:r>
              <a:t>• Templates then personalise - AI does generic, you add specific</a:t>
            </a:r>
          </a:p>
          <a:p>
            <a:endParaRPr/>
          </a:p>
          <a:p>
            <a:r>
              <a:t>THE TEST:</a:t>
            </a:r>
          </a:p>
          <a:p>
            <a:r>
              <a:t>"Before you put anything into AI, ask: Could this identify a real person? If yes, don't use it."</a:t>
            </a:r>
          </a:p>
          <a:p>
            <a:endParaRPr/>
          </a:p>
          <a:p>
            <a:r>
              <a:t>PRACTICAL EXAMPLE:</a:t>
            </a:r>
          </a:p>
          <a:p>
            <a:r>
              <a:t>"Good: 'Create a behaviour plan for a Year 8 student who frequently disrupts lessons'</a:t>
            </a:r>
          </a:p>
          <a:p>
            <a:r>
              <a:t>Bad: 'Create a behaviour plan for Jordan in 8C who lives with foster carers' - identifiable and sensitive"</a:t>
            </a:r>
          </a:p>
          <a:p>
            <a:endParaRPr/>
          </a:p>
          <a:p>
            <a:r>
              <a:t>TIMING: 4 minutes</a:t>
            </a:r>
          </a:p>
          <a:p>
            <a:r>
              <a:t>CHECKPOINT: Finish by 9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dirty="0"/>
              <a:t>SLIDE 5: INTELLECTUAL PROPERTY ESSENTIALS</a:t>
            </a:r>
          </a:p>
          <a:p>
            <a:endParaRPr dirty="0"/>
          </a:p>
          <a:p>
            <a:r>
              <a:rPr dirty="0"/>
              <a:t>EXPLAIN THE THREE SCENARIOS:</a:t>
            </a:r>
          </a:p>
          <a:p>
            <a:endParaRPr dirty="0"/>
          </a:p>
          <a:p>
            <a:r>
              <a:rPr dirty="0"/>
              <a:t>SCENARIO 1 - INPUTS:</a:t>
            </a:r>
          </a:p>
          <a:p>
            <a:r>
              <a:rPr dirty="0"/>
              <a:t>"If you take another school's policy and put it into AI to adapt, you're potentially infringing their copyright. Same with textbook content, published resources."</a:t>
            </a:r>
          </a:p>
          <a:p>
            <a:endParaRPr dirty="0"/>
          </a:p>
          <a:p>
            <a:r>
              <a:rPr dirty="0"/>
              <a:t>SCENARIO 2 - OUTPUTS:</a:t>
            </a:r>
          </a:p>
          <a:p>
            <a:r>
              <a:rPr dirty="0"/>
              <a:t>"AI tools are trained on massive datasets. Some might be copyrighted material used without permission. When AI generates content, it might include elements of copyrighted work."</a:t>
            </a:r>
          </a:p>
          <a:p>
            <a:endParaRPr dirty="0"/>
          </a:p>
          <a:p>
            <a:r>
              <a:rPr dirty="0"/>
              <a:t>SCENARIO 3 - SECONDARY INFRINGEMENT:</a:t>
            </a:r>
          </a:p>
          <a:p>
            <a:r>
              <a:rPr dirty="0"/>
              <a:t>"You publish AI-generated content that contains copyrighted material. Example: generate an image with AI, put it on school website, but AI used copyrighted images in training. You could be liable."</a:t>
            </a:r>
          </a:p>
          <a:p>
            <a:endParaRPr dirty="0"/>
          </a:p>
          <a:p>
            <a:r>
              <a:rPr dirty="0"/>
              <a:t>WHO OWNS COPYRIGHT:</a:t>
            </a:r>
          </a:p>
          <a:p>
            <a:r>
              <a:rPr dirty="0"/>
              <a:t>"This surprises people: student work and teacher materials are automatically protected by copyright. Students (or parents) own copyright to essays, artwork, projects. Teachers own copyright to lesson plans and resources."</a:t>
            </a:r>
          </a:p>
          <a:p>
            <a:endParaRPr dirty="0"/>
          </a:p>
          <a:p>
            <a:r>
              <a:rPr dirty="0"/>
              <a:t>"You need permission to use copyrighted work. Many free tools don't get that permission."</a:t>
            </a:r>
          </a:p>
          <a:p>
            <a:endParaRPr dirty="0"/>
          </a:p>
          <a:p>
            <a:r>
              <a:rPr dirty="0"/>
              <a:t>KEY PRINCIPLE:</a:t>
            </a:r>
          </a:p>
          <a:p>
            <a:r>
              <a:rPr dirty="0"/>
              <a:t>"Don't input others' copyrighted work, and be cautious about publishing outputs without checking."</a:t>
            </a:r>
          </a:p>
          <a:p>
            <a:endParaRPr dirty="0"/>
          </a:p>
          <a:p>
            <a:r>
              <a:rPr dirty="0"/>
              <a:t>TIMING: 4 minutes</a:t>
            </a:r>
          </a:p>
          <a:p>
            <a:r>
              <a:rPr dirty="0"/>
              <a:t>CHECKPOINT: Finish by 13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6: IP CASE STUDIES</a:t>
            </a:r>
          </a:p>
          <a:p>
            <a:endParaRPr/>
          </a:p>
          <a:p>
            <a:r>
              <a:t>WORK THROUGH EACH SCENARIO:</a:t>
            </a:r>
          </a:p>
          <a:p>
            <a:endParaRPr/>
          </a:p>
          <a:p>
            <a:r>
              <a:t>SCENARIO 1 - THE POLICY COPY:</a:t>
            </a:r>
          </a:p>
          <a:p>
            <a:r>
              <a:t>"School finds a great behaviour policy online, thinks 'let's adapt it.' Puts it into ChatGPT, adapts for their school, posts on website."</a:t>
            </a:r>
          </a:p>
          <a:p>
            <a:r>
              <a:t>"Problem? Original policy is copyrighted. By copying and adapting without permission, they're infringing. By publishing, could face legal action."</a:t>
            </a:r>
          </a:p>
          <a:p>
            <a:endParaRPr/>
          </a:p>
          <a:p>
            <a:r>
              <a:t>SCENARIO 2 - THE AI IMAGE:</a:t>
            </a:r>
          </a:p>
          <a:p>
            <a:r>
              <a:t>"Teacher creates image using DALL-E for newsletter. Looks great. But DALL-E was trained on millions of images, some without permission."</a:t>
            </a:r>
          </a:p>
          <a:p>
            <a:r>
              <a:t>"If those copyrighted images influenced output and you publish it, you could be liable for secondary infringement."</a:t>
            </a:r>
          </a:p>
          <a:p>
            <a:r>
              <a:t>"This is a grey area legally, but risk is real."</a:t>
            </a:r>
          </a:p>
          <a:p>
            <a:endParaRPr/>
          </a:p>
          <a:p>
            <a:r>
              <a:t>SCENARIO 3 - STUDENT WORK:</a:t>
            </a:r>
          </a:p>
          <a:p>
            <a:r>
              <a:t>"Teacher wants to save time on feedback. Takes 30 student essays, puts into AI to generate comments."</a:t>
            </a:r>
          </a:p>
          <a:p>
            <a:r>
              <a:t>"Student work is automatically copyrighted. By putting it into AI without permission, teacher is using copyrighted material. If AI provider uses that data to train models, infringement gets worse."</a:t>
            </a:r>
          </a:p>
          <a:p>
            <a:endParaRPr/>
          </a:p>
          <a:p>
            <a:r>
              <a:t>THE PROTECTION:</a:t>
            </a:r>
          </a:p>
          <a:p>
            <a:r>
              <a:t>"Safest approach: create original content or get explicit permission. Don't copy others' work into AI. Don't assume AI-generated content is copyright-free. Don't use student work without permission."</a:t>
            </a:r>
          </a:p>
          <a:p>
            <a:endParaRPr/>
          </a:p>
          <a:p>
            <a:r>
              <a:t>TIMING: 4 minutes</a:t>
            </a:r>
          </a:p>
          <a:p>
            <a:r>
              <a:t>CHECKPOINT: Finish by 17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7: SAFEGUARDING ESSENTIALS</a:t>
            </a:r>
          </a:p>
          <a:p>
            <a:endParaRPr/>
          </a:p>
          <a:p>
            <a:r>
              <a:t>CRITICAL FRAMING:</a:t>
            </a:r>
          </a:p>
          <a:p>
            <a:r>
              <a:t>"KCSIE - Keeping Children Safe in Education - applies to everything we do with students, including AI. This isn't optional."</a:t>
            </a:r>
          </a:p>
          <a:p>
            <a:endParaRPr/>
          </a:p>
          <a:p>
            <a:r>
              <a:t>AGE RESTRICTIONS:</a:t>
            </a:r>
          </a:p>
          <a:p>
            <a:r>
              <a:t>"Most AI tools have age restrictions: ChatGPT is 13+, some 18+. You must comply. If using AI with Year 6, check they meet age requirement or find alternative."</a:t>
            </a:r>
          </a:p>
          <a:p>
            <a:endParaRPr/>
          </a:p>
          <a:p>
            <a:r>
              <a:t>FILTERING AND MONITORING:</a:t>
            </a:r>
          </a:p>
          <a:p>
            <a:r>
              <a:t>"School's filtering and monitoring systems need to cover AI tools. Students shouldn't access AI tools unsupervised unless you've assessed risks and put safeguards in place."</a:t>
            </a:r>
          </a:p>
          <a:p>
            <a:endParaRPr/>
          </a:p>
          <a:p>
            <a:r>
              <a:t>RISK ASSESSMENTS:</a:t>
            </a:r>
          </a:p>
          <a:p>
            <a:r>
              <a:t>"Before using AI - especially with students - you need risk assessment. What could go wrong? How will you prevent it? Backup plan?"</a:t>
            </a:r>
          </a:p>
          <a:p>
            <a:endParaRPr/>
          </a:p>
          <a:p>
            <a:r>
              <a:t>SUPERVISION:</a:t>
            </a:r>
          </a:p>
          <a:p>
            <a:r>
              <a:t>"Any pupil-facing AI use needs supervision. Teacher present, monitoring what students do, able to intervene immediately."</a:t>
            </a:r>
          </a:p>
          <a:p>
            <a:endParaRPr/>
          </a:p>
          <a:p>
            <a:r>
              <a:t>SAFEGUARDING POLICIES:</a:t>
            </a:r>
          </a:p>
          <a:p>
            <a:r>
              <a:t>"School safeguarding policy should explicitly mention AI. What's allowed? What's not? Reporting procedures if something goes wrong?"</a:t>
            </a:r>
          </a:p>
          <a:p>
            <a:endParaRPr/>
          </a:p>
          <a:p>
            <a:r>
              <a:t>SPECIFIC CONCERNS - EXAMPLES:</a:t>
            </a:r>
          </a:p>
          <a:p>
            <a:r>
              <a:t>• "AI could generate inappropriate content - even when you don't ask"</a:t>
            </a:r>
          </a:p>
          <a:p>
            <a:r>
              <a:t>• "Students might share personal info with AI without realising risk"</a:t>
            </a:r>
          </a:p>
          <a:p>
            <a:r>
              <a:t>• "Students could use AI to create fake emails from school to parents - realistic ones"</a:t>
            </a:r>
          </a:p>
          <a:p>
            <a:r>
              <a:t>• "AI content could include harmful stereotypes or biased information"</a:t>
            </a:r>
          </a:p>
          <a:p>
            <a:endParaRPr/>
          </a:p>
          <a:p>
            <a:r>
              <a:t>READ DFE QUOTE:</a:t>
            </a:r>
          </a:p>
          <a:p>
            <a:r>
              <a:t>"DfE is clear: safety should be top priority. Not efficiency, not innovation - safety first."</a:t>
            </a:r>
          </a:p>
          <a:p>
            <a:endParaRPr/>
          </a:p>
          <a:p>
            <a:r>
              <a:t>TIMING: 5 minutes</a:t>
            </a:r>
          </a:p>
          <a:p>
            <a:r>
              <a:t>CHECKPOINT: Finish by 22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8: UNESCO ETHICAL PRINCIPLES</a:t>
            </a:r>
          </a:p>
          <a:p>
            <a:endParaRPr/>
          </a:p>
          <a:p>
            <a:r>
              <a:t>INTRODUCE FRAMEWORK:</a:t>
            </a:r>
          </a:p>
          <a:p>
            <a:r>
              <a:t>"UNESCO has six core ethical principles that should guide all AI use in education. These complement legal requirements we just covered."</a:t>
            </a:r>
          </a:p>
          <a:p>
            <a:endParaRPr/>
          </a:p>
          <a:p>
            <a:r>
              <a:t>GO THROUGH EACH WITH EXAMPLES:</a:t>
            </a:r>
          </a:p>
          <a:p>
            <a:endParaRPr/>
          </a:p>
          <a:p>
            <a:r>
              <a:t>1. DO NO HARM:</a:t>
            </a:r>
          </a:p>
          <a:p>
            <a:r>
              <a:t>"Actively prevent negative impacts. Example: Don't use AI feedback that could damage vulnerable student's confidence."</a:t>
            </a:r>
          </a:p>
          <a:p>
            <a:endParaRPr/>
          </a:p>
          <a:p>
            <a:r>
              <a:t>2. PROPORTIONALITY:</a:t>
            </a:r>
          </a:p>
          <a:p>
            <a:r>
              <a:t>"Benefits must outweigh risks. Example: Using AI to save 5 minutes on admin might not be worth it if there's data breach risk."</a:t>
            </a:r>
          </a:p>
          <a:p>
            <a:endParaRPr/>
          </a:p>
          <a:p>
            <a:r>
              <a:t>3. NON-DISCRIMINATION:</a:t>
            </a:r>
          </a:p>
          <a:p>
            <a:r>
              <a:t>"AI can encode biases. Example: Check that AI examples don't reinforce stereotypes about gender, race, disability."</a:t>
            </a:r>
          </a:p>
          <a:p>
            <a:endParaRPr/>
          </a:p>
          <a:p>
            <a:r>
              <a:t>4. SUSTAINABILITY:</a:t>
            </a:r>
          </a:p>
          <a:p>
            <a:r>
              <a:t>"Think long-term. Example: Are we building teacher AI skills that will last, or creating dependency?"</a:t>
            </a:r>
          </a:p>
          <a:p>
            <a:endParaRPr/>
          </a:p>
          <a:p>
            <a:r>
              <a:t>5. TRANSPARENCY:</a:t>
            </a:r>
          </a:p>
          <a:p>
            <a:r>
              <a:t>"Be open about AI use. Example: Tell students when they're interacting with AI, not pretending it's human."</a:t>
            </a:r>
          </a:p>
          <a:p>
            <a:endParaRPr/>
          </a:p>
          <a:p>
            <a:r>
              <a:t>6. HUMAN DETERMINATION:</a:t>
            </a:r>
          </a:p>
          <a:p>
            <a:r>
              <a:t>"Humans make final decisions. Example: AI can suggest reading level, but teacher decides what's appropriate for that child."</a:t>
            </a:r>
          </a:p>
          <a:p>
            <a:endParaRPr/>
          </a:p>
          <a:p>
            <a:r>
              <a:t>KEY MESSAGE:</a:t>
            </a:r>
          </a:p>
          <a:p>
            <a:r>
              <a:t>"These aren't just philosophical - they're practical decision-making criteria. Before using AI, run through these six principles."</a:t>
            </a:r>
          </a:p>
          <a:p>
            <a:endParaRPr/>
          </a:p>
          <a:p>
            <a:r>
              <a:t>TIMING: 3 minutes</a:t>
            </a:r>
          </a:p>
          <a:p>
            <a:r>
              <a:t>CHECKPOINT: Finish by 25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9: HANDS-ON TASK</a:t>
            </a:r>
          </a:p>
          <a:p>
            <a:endParaRPr/>
          </a:p>
          <a:p>
            <a:r>
              <a:t>INTRODUCE TASK:</a:t>
            </a:r>
          </a:p>
          <a:p>
            <a:r>
              <a:t>"Now you're going to practice everything we've covered by creating something genuinely useful - a parent communication."</a:t>
            </a:r>
          </a:p>
          <a:p>
            <a:endParaRPr/>
          </a:p>
          <a:p>
            <a:r>
              <a:t>EXPLAIN PURPOSE:</a:t>
            </a:r>
          </a:p>
          <a:p>
            <a:r>
              <a:t>"This task requires you to apply GDPR, check for IP issues, ensure safeguarding compliance. Low-risk way to practice legal and ethical framework."</a:t>
            </a:r>
          </a:p>
          <a:p>
            <a:endParaRPr/>
          </a:p>
          <a:p>
            <a:r>
              <a:t>WALK THROUGH STEPS:</a:t>
            </a:r>
          </a:p>
          <a:p>
            <a:endParaRPr/>
          </a:p>
          <a:p>
            <a:r>
              <a:t>STEP 1 - CHOOSE YOUR NEED:</a:t>
            </a:r>
          </a:p>
          <a:p>
            <a:r>
              <a:t>"Think of real communication you need to send soon. Parents' evening invitation? Trip details? Homework policy? Curriculum overview?"</a:t>
            </a:r>
          </a:p>
          <a:p>
            <a:endParaRPr/>
          </a:p>
          <a:p>
            <a:r>
              <a:t>STEP 2 - DRAFT YOUR PROMPT:</a:t>
            </a:r>
          </a:p>
          <a:p>
            <a:r>
              <a:t>"This is GDPR practice: draft prompt with NO personal data. No names, no specific details identifying individuals, no sensitive information."</a:t>
            </a:r>
          </a:p>
          <a:p>
            <a:r>
              <a:t>"Good: 'Write letter to parents explaining Year 4 multiplication tables check and how to support at home'"</a:t>
            </a:r>
          </a:p>
          <a:p>
            <a:r>
              <a:t>"Bad: 'Write letter to Mrs. Johnson about her son Tom's struggles with times tables'"</a:t>
            </a:r>
          </a:p>
          <a:p>
            <a:endParaRPr/>
          </a:p>
          <a:p>
            <a:r>
              <a:t>STEP 3 - GENERATE:</a:t>
            </a:r>
          </a:p>
          <a:p>
            <a:r>
              <a:t>"Use ChatGPT or your preferred tool to generate."</a:t>
            </a:r>
          </a:p>
          <a:p>
            <a:endParaRPr/>
          </a:p>
          <a:p>
            <a:r>
              <a:t>STEP 4 - CHECK:</a:t>
            </a:r>
          </a:p>
          <a:p>
            <a:r>
              <a:t>"Apply legal/ethical checks:</a:t>
            </a:r>
          </a:p>
          <a:p>
            <a:r>
              <a:t>• Any personal data in output?</a:t>
            </a:r>
          </a:p>
          <a:p>
            <a:r>
              <a:t>• Could this content be copied from somewhere?</a:t>
            </a:r>
          </a:p>
          <a:p>
            <a:r>
              <a:t>• Appropriate for all families?</a:t>
            </a:r>
          </a:p>
          <a:p>
            <a:r>
              <a:t>• Align with school safeguarding tone?"</a:t>
            </a:r>
          </a:p>
          <a:p>
            <a:endParaRPr/>
          </a:p>
          <a:p>
            <a:r>
              <a:t>STEP 5 - CHECKLIST:</a:t>
            </a:r>
          </a:p>
          <a:p>
            <a:r>
              <a:t>"Complete compliance checklist - this documents your decision-making."</a:t>
            </a:r>
          </a:p>
          <a:p>
            <a:endParaRPr/>
          </a:p>
          <a:p>
            <a:r>
              <a:t>STEP 6 - REFINE:</a:t>
            </a:r>
          </a:p>
          <a:p>
            <a:r>
              <a:t>"Adapt to your school's communication style, add specific details manually."</a:t>
            </a:r>
          </a:p>
          <a:p>
            <a:endParaRPr/>
          </a:p>
          <a:p>
            <a:r>
              <a:t>SET TIMER: 20 minutes</a:t>
            </a:r>
          </a:p>
          <a:p>
            <a:endParaRPr/>
          </a:p>
          <a:p>
            <a:r>
              <a:t>CIRCULATE:</a:t>
            </a:r>
          </a:p>
          <a:p>
            <a:r>
              <a:t>• Help with GDPR questions</a:t>
            </a:r>
          </a:p>
          <a:p>
            <a:r>
              <a:t>• Check people completing checklist</a:t>
            </a:r>
          </a:p>
          <a:p>
            <a:r>
              <a:t>• Note good examples</a:t>
            </a:r>
          </a:p>
          <a:p>
            <a:endParaRPr/>
          </a:p>
          <a:p>
            <a:r>
              <a:t>TIMING: 1 min instructions, 20 mins working</a:t>
            </a:r>
          </a:p>
          <a:p>
            <a:r>
              <a:t>CHECKPOINT: Instructions finish 26 mins, working ends 46 mins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EC34AD6-FB10-DF68-5B30-2A10C20F7A7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9BD4C6-74B8-7C0D-CEBE-3C0EEC93B98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104353" y="5761008"/>
            <a:ext cx="1096992" cy="109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599485"/>
            <a:ext cx="10363200" cy="1470025"/>
          </a:xfrm>
        </p:spPr>
        <p:txBody>
          <a:bodyPr/>
          <a:lstStyle/>
          <a:p>
            <a:r>
              <a:rPr dirty="0"/>
              <a:t>AI-READY TEACHING</a:t>
            </a:r>
          </a:p>
          <a:p>
            <a:r>
              <a:rPr dirty="0"/>
              <a:t>Session 2 of 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dirty="0">
                <a:solidFill>
                  <a:schemeClr val="tx1"/>
                </a:solidFill>
              </a:rPr>
              <a:t>Legal &amp; Ethical Framework</a:t>
            </a:r>
          </a:p>
          <a:p>
            <a:r>
              <a:rPr dirty="0">
                <a:solidFill>
                  <a:schemeClr val="tx1"/>
                </a:solidFill>
              </a:rPr>
              <a:t>Data Protection, IP Rights &amp; Safeguarding</a:t>
            </a:r>
          </a:p>
          <a:p>
            <a:endParaRPr dirty="0">
              <a:solidFill>
                <a:schemeClr val="tx1"/>
              </a:solidFill>
            </a:endParaRPr>
          </a:p>
          <a:p>
            <a:r>
              <a:rPr dirty="0">
                <a:solidFill>
                  <a:schemeClr val="tx1"/>
                </a:solidFill>
              </a:rPr>
              <a:t>60 minutes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COMPLIANCE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7723" y="1417639"/>
            <a:ext cx="9284677" cy="544036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1600" b="1" dirty="0"/>
              <a:t>Complete this for your parent communication:</a:t>
            </a:r>
          </a:p>
          <a:p>
            <a:pPr marL="0" indent="0">
              <a:buNone/>
            </a:pPr>
            <a:endParaRPr sz="1600" b="1" dirty="0"/>
          </a:p>
          <a:p>
            <a:pPr marL="0" indent="0">
              <a:buNone/>
            </a:pPr>
            <a:r>
              <a:rPr sz="1600" b="1" dirty="0"/>
              <a:t>DATA PROTECTION:</a:t>
            </a:r>
          </a:p>
          <a:p>
            <a:pPr marL="0" indent="0">
              <a:buNone/>
            </a:pPr>
            <a:r>
              <a:rPr sz="1600" dirty="0"/>
              <a:t>✓ No personal data in my prompt</a:t>
            </a:r>
          </a:p>
          <a:p>
            <a:pPr marL="0" indent="0">
              <a:buNone/>
            </a:pPr>
            <a:r>
              <a:rPr sz="1600" dirty="0"/>
              <a:t>✓ No identifiable student information in output</a:t>
            </a:r>
          </a:p>
          <a:p>
            <a:pPr marL="0" indent="0">
              <a:buNone/>
            </a:pPr>
            <a:r>
              <a:rPr sz="1600" dirty="0"/>
              <a:t>✓ No sensitive/confidential information included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INTELLECTUAL PROPERTY:</a:t>
            </a:r>
          </a:p>
          <a:p>
            <a:pPr marL="0" indent="0">
              <a:buNone/>
            </a:pPr>
            <a:r>
              <a:rPr sz="1600" dirty="0"/>
              <a:t>✓ No content copied from other schools/sources</a:t>
            </a:r>
          </a:p>
          <a:p>
            <a:pPr marL="0" indent="0">
              <a:buNone/>
            </a:pPr>
            <a:r>
              <a:rPr sz="1600" dirty="0"/>
              <a:t>✓ No use of others' copyrighted materials</a:t>
            </a:r>
          </a:p>
          <a:p>
            <a:pPr marL="0" indent="0">
              <a:buNone/>
            </a:pPr>
            <a:r>
              <a:rPr sz="1600" dirty="0"/>
              <a:t>✓ Created original content or have permission</a:t>
            </a:r>
          </a:p>
          <a:p>
            <a:pPr marL="0" indent="0">
              <a:buNone/>
            </a:pPr>
            <a:endParaRPr sz="1600" b="1" dirty="0"/>
          </a:p>
          <a:p>
            <a:pPr marL="0" indent="0">
              <a:buNone/>
            </a:pPr>
            <a:r>
              <a:rPr sz="1600" b="1" dirty="0"/>
              <a:t>SAFEGUARDING &amp; ETHICS:</a:t>
            </a:r>
          </a:p>
          <a:p>
            <a:pPr marL="0" indent="0">
              <a:buNone/>
            </a:pPr>
            <a:r>
              <a:rPr sz="1600" dirty="0"/>
              <a:t>✓ Appropriate for all families (language, culture, accessibility)</a:t>
            </a:r>
          </a:p>
          <a:p>
            <a:pPr marL="0" indent="0">
              <a:buNone/>
            </a:pPr>
            <a:r>
              <a:rPr sz="1600" dirty="0"/>
              <a:t>✓ Aligns with school safeguarding tone</a:t>
            </a:r>
          </a:p>
          <a:p>
            <a:pPr marL="0" indent="0">
              <a:buNone/>
            </a:pPr>
            <a:r>
              <a:rPr sz="1600" dirty="0"/>
              <a:t>✓ Non-discriminatory content</a:t>
            </a:r>
          </a:p>
          <a:p>
            <a:pPr marL="0" indent="0">
              <a:buNone/>
            </a:pPr>
            <a:r>
              <a:rPr sz="1600" dirty="0"/>
              <a:t>✓ Transparent about purpose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Use this checklist for all AI-generated communications.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Working time: 20 minutes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63A0D9-2B24-B7A7-FE25-EDC91135E8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569" y="1454516"/>
            <a:ext cx="3333261" cy="499989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DEBRIEF &amp; KEY INSIGHTS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4614" y="1417639"/>
            <a:ext cx="9237785" cy="51657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1600" b="1" dirty="0"/>
              <a:t>Quick share: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• Did anyone find potential GDPR issues in their prompt?</a:t>
            </a:r>
          </a:p>
          <a:p>
            <a:pPr marL="0" indent="0">
              <a:buNone/>
            </a:pPr>
            <a:r>
              <a:rPr sz="1600" dirty="0"/>
              <a:t>• Did you need to change anything for IP reasons?</a:t>
            </a:r>
          </a:p>
          <a:p>
            <a:pPr marL="0" indent="0">
              <a:buNone/>
            </a:pPr>
            <a:r>
              <a:rPr sz="1600" dirty="0"/>
              <a:t>• What surprised you about the compliance process?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One example to share with the group?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KEY LEARNING:</a:t>
            </a:r>
          </a:p>
          <a:p>
            <a:pPr marL="0" indent="0">
              <a:buNone/>
            </a:pPr>
            <a:r>
              <a:rPr sz="1600" dirty="0"/>
              <a:t>Legal compliance isn't complicated - it's about:</a:t>
            </a:r>
          </a:p>
          <a:p>
            <a:pPr marL="0" indent="0">
              <a:buNone/>
            </a:pPr>
            <a:r>
              <a:rPr sz="1600" dirty="0"/>
              <a:t>1. Thinking before you prompt (no personal data)</a:t>
            </a:r>
          </a:p>
          <a:p>
            <a:pPr marL="0" indent="0">
              <a:buNone/>
            </a:pPr>
            <a:r>
              <a:rPr sz="1600" dirty="0"/>
              <a:t>2. Checking outputs (appropriateness, IP)</a:t>
            </a:r>
          </a:p>
          <a:p>
            <a:pPr marL="0" indent="0">
              <a:buNone/>
            </a:pPr>
            <a:r>
              <a:rPr sz="1600" dirty="0"/>
              <a:t>3. Documenting decisions (checklist)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The checklist becomes automatic with practice.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You now have a reusable framework for all AI use.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UNESCO: LO2.1.4 | DfE: DFE-DATA, DFE-IP, DFE-SAFE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TAKEAWAYS &amp; NEXT SESSION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4524" y="1600201"/>
            <a:ext cx="9017876" cy="51684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1600" b="1" dirty="0"/>
              <a:t>REMEMBER THE RED LINES: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• No personal data in AI (ever)</a:t>
            </a:r>
          </a:p>
          <a:p>
            <a:pPr marL="0" indent="0">
              <a:buNone/>
            </a:pPr>
            <a:r>
              <a:rPr sz="1600" dirty="0"/>
              <a:t>• Check age restrictions (13+/18+)</a:t>
            </a:r>
          </a:p>
          <a:p>
            <a:pPr marL="0" indent="0">
              <a:buNone/>
            </a:pPr>
            <a:r>
              <a:rPr sz="1600" dirty="0"/>
              <a:t>• Don't copy copyrighted material</a:t>
            </a:r>
          </a:p>
          <a:p>
            <a:pPr marL="0" indent="0">
              <a:buNone/>
            </a:pPr>
            <a:r>
              <a:rPr sz="1600" dirty="0"/>
              <a:t>• Apply KCSIE safeguarding requirements</a:t>
            </a:r>
          </a:p>
          <a:p>
            <a:pPr marL="0" indent="0">
              <a:buNone/>
            </a:pPr>
            <a:r>
              <a:rPr sz="1600" dirty="0"/>
              <a:t>• Document your decisions (checklist)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When in doubt → Don't. Or ask your DPO/DSL.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SESSION 3 PREVIEW:</a:t>
            </a:r>
          </a:p>
          <a:p>
            <a:pPr marL="0" indent="0">
              <a:buNone/>
            </a:pPr>
            <a:r>
              <a:rPr sz="1600" dirty="0"/>
              <a:t>AI-Assisted Teaching &amp; Planning</a:t>
            </a:r>
          </a:p>
          <a:p>
            <a:pPr marL="0" indent="0">
              <a:buNone/>
            </a:pPr>
            <a:r>
              <a:rPr sz="1600" dirty="0"/>
              <a:t>• Prompt engineering for curriculum resources</a:t>
            </a:r>
          </a:p>
          <a:p>
            <a:pPr marL="0" indent="0">
              <a:buNone/>
            </a:pPr>
            <a:r>
              <a:rPr sz="1600" dirty="0"/>
              <a:t>• Quality assurance frameworks</a:t>
            </a:r>
          </a:p>
          <a:p>
            <a:pPr marL="0" indent="0">
              <a:buNone/>
            </a:pPr>
            <a:r>
              <a:rPr sz="1600" dirty="0"/>
              <a:t>• Oak Academy Aila and DfE tools</a:t>
            </a:r>
          </a:p>
          <a:p>
            <a:pPr marL="0" indent="0">
              <a:buNone/>
            </a:pPr>
            <a:r>
              <a:rPr sz="1600" dirty="0"/>
              <a:t>• Create differentiated resources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108" y="274638"/>
            <a:ext cx="10972800" cy="1143000"/>
          </a:xfrm>
        </p:spPr>
        <p:txBody>
          <a:bodyPr/>
          <a:lstStyle/>
          <a:p>
            <a:r>
              <a:rPr dirty="0"/>
              <a:t>PRIOR KNOWLEDGE &amp;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1508" y="1600201"/>
            <a:ext cx="9190891" cy="525779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b="1" dirty="0"/>
              <a:t>PRIOR KNOWLEDGE CHECK - Show of hands:</a:t>
            </a:r>
          </a:p>
          <a:p>
            <a:pPr marL="0" indent="0">
              <a:buNone/>
            </a:pPr>
            <a:r>
              <a:rPr dirty="0"/>
              <a:t>A. Know what GDPR stands for?</a:t>
            </a:r>
          </a:p>
          <a:p>
            <a:pPr marL="0" indent="0">
              <a:buNone/>
            </a:pPr>
            <a:r>
              <a:rPr dirty="0"/>
              <a:t>B. Completed KCSIE training this year?</a:t>
            </a:r>
          </a:p>
          <a:p>
            <a:pPr marL="0" indent="0">
              <a:buNone/>
            </a:pPr>
            <a:r>
              <a:rPr dirty="0"/>
              <a:t>C. Understand copyright/IP basics?</a:t>
            </a:r>
          </a:p>
          <a:p>
            <a:pPr marL="0" indent="0">
              <a:buNone/>
            </a:pPr>
            <a:r>
              <a:rPr dirty="0"/>
              <a:t>D. Familiar with AI tool age restrictions?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/>
              <a:t>TODAY YOU WILL:</a:t>
            </a:r>
          </a:p>
          <a:p>
            <a:pPr marL="0" indent="0">
              <a:buNone/>
            </a:pPr>
            <a:r>
              <a:rPr dirty="0"/>
              <a:t>✓ Apply UK data protection law to AI use scenarios</a:t>
            </a:r>
          </a:p>
          <a:p>
            <a:pPr marL="0" indent="0">
              <a:buNone/>
            </a:pPr>
            <a:r>
              <a:rPr dirty="0"/>
              <a:t>✓ Identify IP infringement risks in common workflows</a:t>
            </a:r>
          </a:p>
          <a:p>
            <a:pPr marL="0" indent="0">
              <a:buNone/>
            </a:pPr>
            <a:r>
              <a:rPr dirty="0"/>
              <a:t>✓ Implement KCSIE safeguarding requirements for AI</a:t>
            </a:r>
          </a:p>
          <a:p>
            <a:pPr marL="0" indent="0">
              <a:buNone/>
            </a:pPr>
            <a:r>
              <a:rPr dirty="0"/>
              <a:t>✓ Leave with a GDPR-compliant parent communication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dirty="0"/>
              <a:t>UNESCO: LO2.1.1, LO2.1.2, LO2.1.3, LO2.1.4</a:t>
            </a:r>
          </a:p>
          <a:p>
            <a:pPr marL="0" indent="0">
              <a:buNone/>
            </a:pPr>
            <a:r>
              <a:rPr dirty="0"/>
              <a:t>DfE: DFE-DATA, DFE-IP, DFE-SAFE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DATA PROTECTION: THE GOLDEN RULE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0830" y="1600201"/>
            <a:ext cx="9941170" cy="54453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1600" b="1" dirty="0"/>
              <a:t>PERSONAL DATA SHOULD NOT GO INTO AI TOOLS</a:t>
            </a:r>
            <a:endParaRPr sz="1600" dirty="0"/>
          </a:p>
          <a:p>
            <a:pPr marL="0" indent="0">
              <a:buNone/>
            </a:pPr>
            <a:r>
              <a:rPr sz="1600" dirty="0"/>
              <a:t>What is personal data?</a:t>
            </a:r>
          </a:p>
          <a:p>
            <a:pPr marL="0" indent="0">
              <a:buNone/>
            </a:pPr>
            <a:r>
              <a:rPr sz="1600" dirty="0"/>
              <a:t>• Names, DOB, addresses</a:t>
            </a:r>
          </a:p>
          <a:p>
            <a:pPr marL="0" indent="0">
              <a:buNone/>
            </a:pPr>
            <a:r>
              <a:rPr sz="1600" dirty="0"/>
              <a:t>• Photos, student records</a:t>
            </a:r>
          </a:p>
          <a:p>
            <a:pPr marL="0" indent="0">
              <a:buNone/>
            </a:pPr>
            <a:r>
              <a:rPr sz="1600" dirty="0"/>
              <a:t>• Staff personal details</a:t>
            </a:r>
          </a:p>
          <a:p>
            <a:pPr marL="0" indent="0">
              <a:buNone/>
            </a:pPr>
            <a:r>
              <a:rPr sz="1600" dirty="0"/>
              <a:t>• Parent contact information</a:t>
            </a:r>
          </a:p>
          <a:p>
            <a:pPr marL="0" indent="0">
              <a:buNone/>
            </a:pPr>
            <a:r>
              <a:rPr sz="1600" dirty="0"/>
              <a:t>• Anything that identifies an individual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Why this matters:</a:t>
            </a:r>
          </a:p>
          <a:p>
            <a:pPr marL="0" indent="0">
              <a:buNone/>
            </a:pPr>
            <a:r>
              <a:rPr sz="1600" dirty="0"/>
              <a:t>• Most free AI tools store your inputs</a:t>
            </a:r>
          </a:p>
          <a:p>
            <a:pPr marL="0" indent="0">
              <a:buNone/>
            </a:pPr>
            <a:r>
              <a:rPr sz="1600" dirty="0"/>
              <a:t>• May use them to train their models</a:t>
            </a:r>
          </a:p>
          <a:p>
            <a:pPr marL="0" indent="0">
              <a:buNone/>
            </a:pPr>
            <a:r>
              <a:rPr sz="1600" dirty="0"/>
              <a:t>• Could be accessed by staff in other countries</a:t>
            </a:r>
          </a:p>
          <a:p>
            <a:pPr marL="0" indent="0">
              <a:buNone/>
            </a:pPr>
            <a:r>
              <a:rPr sz="1600" dirty="0"/>
              <a:t>• Data breaches possible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Legal framework: GDPR &amp; Data Protection Act 2018</a:t>
            </a:r>
          </a:p>
          <a:p>
            <a:pPr marL="0" indent="0">
              <a:buNone/>
            </a:pPr>
            <a:r>
              <a:rPr sz="1600" dirty="0"/>
              <a:t>Schools are data controllers - you're responsible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The ICO can fine schools for breaches.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DfE Reference: DFE-DA</a:t>
            </a:r>
            <a:r>
              <a:rPr lang="en-GB" sz="1600" dirty="0"/>
              <a:t>T</a:t>
            </a:r>
            <a:r>
              <a:rPr sz="1600" dirty="0"/>
              <a:t>A | UNESCO: LO2.1.2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DATA PROTECTION: DO'S AND DON'TS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7723" y="1325563"/>
            <a:ext cx="4489940" cy="52577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1600" b="1" dirty="0"/>
              <a:t>❌ DON'T:</a:t>
            </a:r>
          </a:p>
          <a:p>
            <a:pPr marL="0" indent="0">
              <a:buNone/>
            </a:pPr>
            <a:r>
              <a:rPr sz="1600" dirty="0"/>
              <a:t>"Write a report for Jamie Smith in Year 6 who has ADHD"</a:t>
            </a:r>
          </a:p>
          <a:p>
            <a:pPr marL="0" indent="0">
              <a:buNone/>
            </a:pPr>
            <a:r>
              <a:rPr sz="1600" dirty="0"/>
              <a:t>Paste class lists with names into AI</a:t>
            </a:r>
          </a:p>
          <a:p>
            <a:pPr marL="0" indent="0">
              <a:buNone/>
            </a:pPr>
            <a:r>
              <a:rPr sz="1600" dirty="0"/>
              <a:t>Upload pupil work with names attached</a:t>
            </a:r>
          </a:p>
          <a:p>
            <a:pPr marL="0" indent="0">
              <a:buNone/>
            </a:pPr>
            <a:r>
              <a:rPr sz="1600" dirty="0"/>
              <a:t>Share SEND information to generate support plans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✓ DO:</a:t>
            </a:r>
          </a:p>
          <a:p>
            <a:pPr marL="0" indent="0">
              <a:buNone/>
            </a:pPr>
            <a:r>
              <a:rPr sz="1600" dirty="0"/>
              <a:t>"Write a report for a Year 6 pupil working below age-related </a:t>
            </a:r>
          </a:p>
          <a:p>
            <a:pPr marL="0" indent="0">
              <a:buNone/>
            </a:pPr>
            <a:r>
              <a:rPr sz="1600" dirty="0"/>
              <a:t>expectations with attention difficulties"</a:t>
            </a:r>
          </a:p>
          <a:p>
            <a:pPr marL="0" indent="0">
              <a:buNone/>
            </a:pPr>
            <a:r>
              <a:rPr sz="1600" dirty="0"/>
              <a:t>Use anonymous data only</a:t>
            </a:r>
          </a:p>
          <a:p>
            <a:pPr marL="0" indent="0">
              <a:buNone/>
            </a:pPr>
            <a:r>
              <a:rPr sz="1600" dirty="0"/>
              <a:t>Remove all identifying information first</a:t>
            </a:r>
          </a:p>
          <a:p>
            <a:pPr marL="0" indent="0">
              <a:buNone/>
            </a:pPr>
            <a:r>
              <a:rPr sz="1600" dirty="0"/>
              <a:t>Create templates, then </a:t>
            </a:r>
            <a:r>
              <a:rPr sz="1600" dirty="0" err="1"/>
              <a:t>personalise</a:t>
            </a:r>
            <a:r>
              <a:rPr sz="1600" dirty="0"/>
              <a:t> manually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TEST: </a:t>
            </a:r>
            <a:r>
              <a:rPr sz="1600" dirty="0"/>
              <a:t>Could this information identify a real person?</a:t>
            </a:r>
          </a:p>
          <a:p>
            <a:pPr marL="0" indent="0">
              <a:buNone/>
            </a:pPr>
            <a:r>
              <a:rPr sz="1600" dirty="0"/>
              <a:t>If </a:t>
            </a:r>
            <a:r>
              <a:rPr sz="1600" b="1" i="1" dirty="0"/>
              <a:t>YES</a:t>
            </a:r>
            <a:r>
              <a:rPr sz="1600" dirty="0"/>
              <a:t> → Don't use it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DfE Reference: DFE-DATA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262756-651C-681E-FA17-1CC64B63B3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7663" y="1570036"/>
            <a:ext cx="2641600" cy="39624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INTELLECTUAL PROPERTY ESSENTIALS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539" y="1142999"/>
            <a:ext cx="9249508" cy="544036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2000" b="1" dirty="0"/>
              <a:t>Three IP scenarios to understand: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1. WHAT YOU PUT IN</a:t>
            </a:r>
          </a:p>
          <a:p>
            <a:pPr marL="0" indent="0">
              <a:buNone/>
            </a:pPr>
            <a:r>
              <a:rPr sz="1600" dirty="0"/>
              <a:t>If you input copyrighted work (another school's policy, </a:t>
            </a:r>
          </a:p>
          <a:p>
            <a:pPr marL="0" indent="0">
              <a:buNone/>
            </a:pPr>
            <a:r>
              <a:rPr sz="1600" dirty="0"/>
              <a:t>textbook extracts) → You may be infringing copyright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2. WHAT AI PUTS OUT  </a:t>
            </a:r>
          </a:p>
          <a:p>
            <a:pPr marL="0" indent="0">
              <a:buNone/>
            </a:pPr>
            <a:r>
              <a:rPr sz="1600" dirty="0"/>
              <a:t>AI may have been trained on copyrighted material without </a:t>
            </a:r>
          </a:p>
          <a:p>
            <a:pPr marL="0" indent="0">
              <a:buNone/>
            </a:pPr>
            <a:r>
              <a:rPr sz="1600" dirty="0"/>
              <a:t>permission → Outputs might include protected elements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3. SECONDARY INFRINGEMENT</a:t>
            </a:r>
          </a:p>
          <a:p>
            <a:pPr marL="0" indent="0">
              <a:buNone/>
            </a:pPr>
            <a:r>
              <a:rPr sz="1600" dirty="0"/>
              <a:t>If you publish AI outputs that contain unlicensed material</a:t>
            </a:r>
          </a:p>
          <a:p>
            <a:pPr marL="0" indent="0">
              <a:buNone/>
            </a:pPr>
            <a:r>
              <a:rPr sz="1600" dirty="0"/>
              <a:t>→ You could be liable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WHO OWNS WHAT?</a:t>
            </a:r>
          </a:p>
          <a:p>
            <a:pPr marL="0" indent="0">
              <a:buNone/>
            </a:pPr>
            <a:r>
              <a:rPr sz="1600" dirty="0"/>
              <a:t>• Student work = student/parent owns copyright</a:t>
            </a:r>
          </a:p>
          <a:p>
            <a:pPr marL="0" indent="0">
              <a:buNone/>
            </a:pPr>
            <a:r>
              <a:rPr sz="1600" dirty="0"/>
              <a:t>• Teacher-created materials = teacher owns copyright</a:t>
            </a:r>
          </a:p>
          <a:p>
            <a:pPr marL="0" indent="0">
              <a:buNone/>
            </a:pPr>
            <a:r>
              <a:rPr sz="1600" dirty="0"/>
              <a:t>• Need permission to use in AI training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DfE Reference: DFE-IP | UNESCO: LO2.1.3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34DD67-8438-A861-41A3-F2201F305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0385" y="1417638"/>
            <a:ext cx="3055815" cy="458372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IP RISKS: REAL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569" y="1312132"/>
            <a:ext cx="7491046" cy="54403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1600" b="1" dirty="0"/>
              <a:t>SCENARIO 1: The Policy Copy</a:t>
            </a:r>
          </a:p>
          <a:p>
            <a:pPr marL="0" indent="0">
              <a:buNone/>
            </a:pPr>
            <a:r>
              <a:rPr sz="1600" dirty="0"/>
              <a:t>School uses AI to adapt another school's </a:t>
            </a:r>
            <a:r>
              <a:rPr sz="1600" dirty="0" err="1"/>
              <a:t>behaviour</a:t>
            </a:r>
            <a:r>
              <a:rPr sz="1600" dirty="0"/>
              <a:t> policy </a:t>
            </a:r>
          </a:p>
          <a:p>
            <a:pPr marL="0" indent="0">
              <a:buNone/>
            </a:pPr>
            <a:r>
              <a:rPr sz="1600" dirty="0"/>
              <a:t>found online. Posts the adapted version on their website.</a:t>
            </a:r>
          </a:p>
          <a:p>
            <a:pPr marL="0" indent="0">
              <a:buNone/>
            </a:pPr>
            <a:r>
              <a:rPr sz="1600" dirty="0"/>
              <a:t>Risk: Secondary infringement of original school's copyright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SCENARIO 2: The AI-Generated Image</a:t>
            </a:r>
          </a:p>
          <a:p>
            <a:pPr marL="0" indent="0">
              <a:buNone/>
            </a:pPr>
            <a:r>
              <a:rPr sz="1600" dirty="0"/>
              <a:t>Teacher uses AI to create an image for school newsletter.</a:t>
            </a:r>
          </a:p>
          <a:p>
            <a:pPr marL="0" indent="0">
              <a:buNone/>
            </a:pPr>
            <a:r>
              <a:rPr sz="1600" dirty="0"/>
              <a:t>AI was trained on copyrighted images without permission.</a:t>
            </a:r>
          </a:p>
          <a:p>
            <a:pPr marL="0" indent="0">
              <a:buNone/>
            </a:pPr>
            <a:r>
              <a:rPr sz="1600" dirty="0"/>
              <a:t>Risk: Publishing potentially infringing content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SCENARIO 3: Student Work in AI</a:t>
            </a:r>
          </a:p>
          <a:p>
            <a:pPr marL="0" indent="0">
              <a:buNone/>
            </a:pPr>
            <a:r>
              <a:rPr sz="1600" dirty="0"/>
              <a:t>Teacher inputs student essays into AI to generate feedback.</a:t>
            </a:r>
          </a:p>
          <a:p>
            <a:pPr marL="0" indent="0">
              <a:buNone/>
            </a:pPr>
            <a:r>
              <a:rPr sz="1600" dirty="0"/>
              <a:t>Risk: Using copyrighted material (student work) without </a:t>
            </a:r>
          </a:p>
          <a:p>
            <a:pPr marL="0" indent="0">
              <a:buNone/>
            </a:pPr>
            <a:r>
              <a:rPr sz="1600" dirty="0"/>
              <a:t>permission from student/parent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PROTECTION: </a:t>
            </a:r>
            <a:r>
              <a:rPr sz="1600" dirty="0"/>
              <a:t>When in doubt, create original content </a:t>
            </a:r>
          </a:p>
          <a:p>
            <a:pPr marL="0" indent="0">
              <a:buNone/>
            </a:pPr>
            <a:r>
              <a:rPr sz="1600" dirty="0"/>
              <a:t>or get explicit permission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DfE Reference: DFE-IP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SAFEGUARDING: KCSIE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7046" y="1213340"/>
            <a:ext cx="5351584" cy="564466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b="1" dirty="0"/>
              <a:t>KCSIE applies to all AI use in schools</a:t>
            </a:r>
          </a:p>
          <a:p>
            <a:pPr marL="0" indent="0">
              <a:buNone/>
            </a:pPr>
            <a:endParaRPr b="1" dirty="0"/>
          </a:p>
          <a:p>
            <a:pPr marL="0" indent="0">
              <a:buNone/>
            </a:pPr>
            <a:r>
              <a:rPr b="1" dirty="0"/>
              <a:t>Key requirements: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dirty="0"/>
              <a:t>Age restrictions (most tools: 13+, some 18+)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dirty="0"/>
              <a:t>Filtering and monitoring systems in place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dirty="0"/>
              <a:t>Risk assessments completed before use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dirty="0"/>
              <a:t>Supervision protocols for any pupil use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dirty="0"/>
              <a:t>Safeguarding policies updated to include AI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/>
              <a:t>Specific concerns:</a:t>
            </a:r>
          </a:p>
          <a:p>
            <a:pPr marL="0" indent="0">
              <a:buNone/>
            </a:pPr>
            <a:r>
              <a:rPr dirty="0"/>
              <a:t>• Inappropriate content generation</a:t>
            </a:r>
          </a:p>
          <a:p>
            <a:pPr marL="0" indent="0">
              <a:buNone/>
            </a:pPr>
            <a:r>
              <a:rPr dirty="0"/>
              <a:t>• Student sharing personal information with AI</a:t>
            </a:r>
          </a:p>
          <a:p>
            <a:pPr marL="0" indent="0">
              <a:buNone/>
            </a:pPr>
            <a:r>
              <a:rPr dirty="0"/>
              <a:t>• Unauthorized student use (e.g., creating fake emails)</a:t>
            </a:r>
          </a:p>
          <a:p>
            <a:pPr marL="0" indent="0">
              <a:buNone/>
            </a:pPr>
            <a:r>
              <a:rPr dirty="0"/>
              <a:t>• AI-generated content that could harm students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"Safety should be the top priority when deciding </a:t>
            </a:r>
          </a:p>
          <a:p>
            <a:pPr marL="0" indent="0">
              <a:buNone/>
            </a:pPr>
            <a:r>
              <a:rPr dirty="0"/>
              <a:t>whether to use generative AI" - DfE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DfE Reference: DFE-SAFE | UNESCO: LO2.2.3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BB06D4-9A5A-B9CE-7691-E9857425C0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8630" y="1312985"/>
            <a:ext cx="3048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UNESCO ETHICAL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2524" y="1311007"/>
            <a:ext cx="9279875" cy="554699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sz="1600" dirty="0"/>
              <a:t>Six core ethical principles for AI in education: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1. DO NO HARM</a:t>
            </a:r>
          </a:p>
          <a:p>
            <a:pPr marL="0" indent="0">
              <a:buNone/>
            </a:pPr>
            <a:r>
              <a:rPr sz="1600" dirty="0"/>
              <a:t>Prevent negative impacts on learners and teachers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2. PROPORTIONALITY  </a:t>
            </a:r>
          </a:p>
          <a:p>
            <a:pPr marL="0" indent="0">
              <a:buNone/>
            </a:pPr>
            <a:r>
              <a:rPr sz="1600" dirty="0"/>
              <a:t>Benefits must outweigh risks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3. NON-DISCRIMINATION</a:t>
            </a:r>
          </a:p>
          <a:p>
            <a:pPr marL="0" indent="0">
              <a:buNone/>
            </a:pPr>
            <a:r>
              <a:rPr sz="1600" dirty="0"/>
              <a:t>Avoid bias, ensure equity and inclusion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4. SUSTAINABILITY</a:t>
            </a:r>
          </a:p>
          <a:p>
            <a:pPr marL="0" indent="0">
              <a:buNone/>
            </a:pPr>
            <a:r>
              <a:rPr sz="1600" dirty="0"/>
              <a:t>Consider long-term impacts on education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5. TRANSPARENCY</a:t>
            </a:r>
          </a:p>
          <a:p>
            <a:pPr marL="0" indent="0">
              <a:buNone/>
            </a:pPr>
            <a:r>
              <a:rPr sz="1600" dirty="0"/>
              <a:t>Be open about AI use and limitations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6. HUMAN DETERMINATION</a:t>
            </a:r>
          </a:p>
          <a:p>
            <a:pPr marL="0" indent="0">
              <a:buNone/>
            </a:pPr>
            <a:r>
              <a:rPr sz="1600" dirty="0"/>
              <a:t>Humans make final decisions, not AI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i="1" dirty="0"/>
              <a:t>Apply these principles to every AI decision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UNESCO: LO2.1.2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5B7AE6-BBF0-4310-A9BB-20A9CA73B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0215" y="1535724"/>
            <a:ext cx="2844800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HANDS-ON TASK (20 MINUTES)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8770" y="1325563"/>
            <a:ext cx="9214337" cy="52577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1600" b="1" dirty="0"/>
              <a:t>CREATE A GDPR-COMPLIANT PARENT COMMUNICATION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Your task:</a:t>
            </a:r>
          </a:p>
          <a:p>
            <a:pPr marL="0" indent="0">
              <a:buNone/>
            </a:pPr>
            <a:r>
              <a:rPr sz="1600" dirty="0"/>
              <a:t>1. Choose a real upcoming need: parents' evening, trip info, </a:t>
            </a:r>
          </a:p>
          <a:p>
            <a:pPr marL="0" indent="0">
              <a:buNone/>
            </a:pPr>
            <a:r>
              <a:rPr sz="1600" dirty="0"/>
              <a:t>   curriculum letter, homework explanation</a:t>
            </a:r>
          </a:p>
          <a:p>
            <a:pPr marL="0" indent="0">
              <a:buNone/>
            </a:pPr>
            <a:r>
              <a:rPr sz="1600" dirty="0"/>
              <a:t>2. Draft a prompt with NO personal data (practice GDPR)</a:t>
            </a:r>
          </a:p>
          <a:p>
            <a:pPr marL="0" indent="0">
              <a:buNone/>
            </a:pPr>
            <a:r>
              <a:rPr sz="1600" dirty="0"/>
              <a:t>3. Use AI to generate the communication</a:t>
            </a:r>
          </a:p>
          <a:p>
            <a:pPr marL="0" indent="0">
              <a:buNone/>
            </a:pPr>
            <a:r>
              <a:rPr sz="1600" dirty="0"/>
              <a:t>4. Check: No personal data? No copied content? </a:t>
            </a:r>
          </a:p>
          <a:p>
            <a:pPr marL="0" indent="0">
              <a:buNone/>
            </a:pPr>
            <a:r>
              <a:rPr sz="1600" dirty="0"/>
              <a:t>   Appropriate for all families?</a:t>
            </a:r>
          </a:p>
          <a:p>
            <a:pPr marL="0" indent="0">
              <a:buNone/>
            </a:pPr>
            <a:r>
              <a:rPr sz="1600" dirty="0"/>
              <a:t>5. Complete the compliance checklist provided</a:t>
            </a:r>
          </a:p>
          <a:p>
            <a:pPr marL="0" indent="0">
              <a:buNone/>
            </a:pPr>
            <a:r>
              <a:rPr sz="1600" dirty="0"/>
              <a:t>6. Refine to your school's style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Output: </a:t>
            </a:r>
            <a:r>
              <a:rPr sz="1600" dirty="0"/>
              <a:t>Parent communication + compliance checklist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i="1" dirty="0"/>
              <a:t>This demonstrates safe, legal AI use in practice.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UNESCO: LO2.1.4 | DfE: DFE-DATA, DFE-SAFE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FC11CF-05A4-91FE-F968-FFE3AA607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569" y="1454516"/>
            <a:ext cx="3333261" cy="499989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3794</Words>
  <Application>Microsoft Office PowerPoint</Application>
  <PresentationFormat>Widescreen</PresentationFormat>
  <Paragraphs>553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AI-READY TEACHING Session 2 of 6</vt:lpstr>
      <vt:lpstr>PRIOR KNOWLEDGE &amp; OBJECTIVES</vt:lpstr>
      <vt:lpstr>DATA PROTECTION: THE GOLDEN RULE</vt:lpstr>
      <vt:lpstr>DATA PROTECTION: DO'S AND DON'TS</vt:lpstr>
      <vt:lpstr>INTELLECTUAL PROPERTY ESSENTIALS</vt:lpstr>
      <vt:lpstr>IP RISKS: REAL SCENARIOS</vt:lpstr>
      <vt:lpstr>SAFEGUARDING: KCSIE REQUIREMENTS</vt:lpstr>
      <vt:lpstr>UNESCO ETHICAL PRINCIPLES</vt:lpstr>
      <vt:lpstr>HANDS-ON TASK (20 MINUTES)</vt:lpstr>
      <vt:lpstr>COMPLIANCE CHECKLIST</vt:lpstr>
      <vt:lpstr>DEBRIEF &amp; KEY INSIGHTS</vt:lpstr>
      <vt:lpstr>KEY TAKEAWAYS &amp; NEXT SESSION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Chris Calder</dc:creator>
  <cp:keywords/>
  <dc:description>generated using python-pptx</dc:description>
  <cp:lastModifiedBy>Chris Calder</cp:lastModifiedBy>
  <cp:revision>8</cp:revision>
  <dcterms:created xsi:type="dcterms:W3CDTF">2013-01-27T09:14:16Z</dcterms:created>
  <dcterms:modified xsi:type="dcterms:W3CDTF">2025-12-28T19:32:32Z</dcterms:modified>
  <cp:category/>
</cp:coreProperties>
</file>